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304" r:id="rId3"/>
    <p:sldId id="318" r:id="rId4"/>
    <p:sldId id="305" r:id="rId5"/>
    <p:sldId id="316" r:id="rId6"/>
    <p:sldId id="274" r:id="rId7"/>
    <p:sldId id="313" r:id="rId8"/>
    <p:sldId id="308" r:id="rId9"/>
    <p:sldId id="312" r:id="rId10"/>
    <p:sldId id="314" r:id="rId11"/>
    <p:sldId id="272" r:id="rId12"/>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Moone" initials="JM"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72840" autoAdjust="0"/>
  </p:normalViewPr>
  <p:slideViewPr>
    <p:cSldViewPr>
      <p:cViewPr varScale="1">
        <p:scale>
          <a:sx n="80" d="100"/>
          <a:sy n="80" d="100"/>
        </p:scale>
        <p:origin x="1456" y="176"/>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commentAuthors" Target="commentAuthor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6347" y="0"/>
            <a:ext cx="4028440" cy="350520"/>
          </a:xfrm>
          <a:prstGeom prst="rect">
            <a:avLst/>
          </a:prstGeom>
        </p:spPr>
        <p:txBody>
          <a:bodyPr vert="horz" lIns="93177" tIns="46589" rIns="93177" bIns="46589" rtlCol="0"/>
          <a:lstStyle>
            <a:lvl1pPr algn="r">
              <a:defRPr sz="1200"/>
            </a:lvl1pPr>
          </a:lstStyle>
          <a:p>
            <a:fld id="{880F6898-BAFC-4901-A33D-353CC49CD579}" type="datetimeFigureOut">
              <a:rPr lang="en-US" smtClean="0"/>
              <a:pPr/>
              <a:t>9/7/17</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28440" cy="3505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6347" y="6658258"/>
            <a:ext cx="4028440" cy="350520"/>
          </a:xfrm>
          <a:prstGeom prst="rect">
            <a:avLst/>
          </a:prstGeom>
        </p:spPr>
        <p:txBody>
          <a:bodyPr vert="horz" lIns="93177" tIns="46589" rIns="93177" bIns="46589" rtlCol="0" anchor="b"/>
          <a:lstStyle>
            <a:lvl1pPr algn="r">
              <a:defRPr sz="1200"/>
            </a:lvl1pPr>
          </a:lstStyle>
          <a:p>
            <a:fld id="{8E54A8AC-A9FF-4247-B45E-BE68C66CB4F0}" type="slidenum">
              <a:rPr lang="en-US" smtClean="0"/>
              <a:pPr/>
              <a:t>‹#›</a:t>
            </a:fld>
            <a:endParaRPr lang="en-US"/>
          </a:p>
        </p:txBody>
      </p:sp>
    </p:spTree>
    <p:extLst>
      <p:ext uri="{BB962C8B-B14F-4D97-AF65-F5344CB8AC3E}">
        <p14:creationId xmlns:p14="http://schemas.microsoft.com/office/powerpoint/2010/main" val="451656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E54A8AC-A9FF-4247-B45E-BE68C66CB4F0}" type="slidenum">
              <a:rPr lang="en-US" smtClean="0"/>
              <a:pPr/>
              <a:t>1</a:t>
            </a:fld>
            <a:endParaRPr lang="en-US"/>
          </a:p>
        </p:txBody>
      </p:sp>
    </p:spTree>
    <p:extLst>
      <p:ext uri="{BB962C8B-B14F-4D97-AF65-F5344CB8AC3E}">
        <p14:creationId xmlns:p14="http://schemas.microsoft.com/office/powerpoint/2010/main" val="3701887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6E975516-D396-4D09-9402-46E662CC9136}" type="slidenum">
              <a:rPr lang="en-US" smtClean="0"/>
              <a:pPr/>
              <a:t>2</a:t>
            </a:fld>
            <a:endParaRPr lang="en-US"/>
          </a:p>
        </p:txBody>
      </p:sp>
    </p:spTree>
    <p:extLst>
      <p:ext uri="{BB962C8B-B14F-4D97-AF65-F5344CB8AC3E}">
        <p14:creationId xmlns:p14="http://schemas.microsoft.com/office/powerpoint/2010/main" val="1190556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975516-D396-4D09-9402-46E662CC9136}" type="slidenum">
              <a:rPr lang="en-US" smtClean="0"/>
              <a:pPr/>
              <a:t>4</a:t>
            </a:fld>
            <a:endParaRPr lang="en-US"/>
          </a:p>
        </p:txBody>
      </p:sp>
    </p:spTree>
    <p:extLst>
      <p:ext uri="{BB962C8B-B14F-4D97-AF65-F5344CB8AC3E}">
        <p14:creationId xmlns:p14="http://schemas.microsoft.com/office/powerpoint/2010/main" val="2447642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E54A8AC-A9FF-4247-B45E-BE68C66CB4F0}" type="slidenum">
              <a:rPr lang="en-US" smtClean="0"/>
              <a:pPr/>
              <a:t>5</a:t>
            </a:fld>
            <a:endParaRPr lang="en-US"/>
          </a:p>
        </p:txBody>
      </p:sp>
    </p:spTree>
    <p:extLst>
      <p:ext uri="{BB962C8B-B14F-4D97-AF65-F5344CB8AC3E}">
        <p14:creationId xmlns:p14="http://schemas.microsoft.com/office/powerpoint/2010/main" val="1675813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E54A8AC-A9FF-4247-B45E-BE68C66CB4F0}" type="slidenum">
              <a:rPr lang="en-US" smtClean="0"/>
              <a:pPr/>
              <a:t>6</a:t>
            </a:fld>
            <a:endParaRPr lang="en-US"/>
          </a:p>
        </p:txBody>
      </p:sp>
    </p:spTree>
    <p:extLst>
      <p:ext uri="{BB962C8B-B14F-4D97-AF65-F5344CB8AC3E}">
        <p14:creationId xmlns:p14="http://schemas.microsoft.com/office/powerpoint/2010/main" val="1940028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6E975516-D396-4D09-9402-46E662CC9136}" type="slidenum">
              <a:rPr lang="en-US" smtClean="0"/>
              <a:pPr/>
              <a:t>7</a:t>
            </a:fld>
            <a:endParaRPr lang="en-US"/>
          </a:p>
        </p:txBody>
      </p:sp>
    </p:spTree>
    <p:extLst>
      <p:ext uri="{BB962C8B-B14F-4D97-AF65-F5344CB8AC3E}">
        <p14:creationId xmlns:p14="http://schemas.microsoft.com/office/powerpoint/2010/main" val="4228400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6E975516-D396-4D09-9402-46E662CC9136}" type="slidenum">
              <a:rPr lang="en-US" smtClean="0"/>
              <a:pPr/>
              <a:t>8</a:t>
            </a:fld>
            <a:endParaRPr lang="en-US"/>
          </a:p>
        </p:txBody>
      </p:sp>
    </p:spTree>
    <p:extLst>
      <p:ext uri="{BB962C8B-B14F-4D97-AF65-F5344CB8AC3E}">
        <p14:creationId xmlns:p14="http://schemas.microsoft.com/office/powerpoint/2010/main" val="2786905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6E975516-D396-4D09-9402-46E662CC9136}" type="slidenum">
              <a:rPr lang="en-US" smtClean="0"/>
              <a:pPr/>
              <a:t>9</a:t>
            </a:fld>
            <a:endParaRPr lang="en-US"/>
          </a:p>
        </p:txBody>
      </p:sp>
    </p:spTree>
    <p:extLst>
      <p:ext uri="{BB962C8B-B14F-4D97-AF65-F5344CB8AC3E}">
        <p14:creationId xmlns:p14="http://schemas.microsoft.com/office/powerpoint/2010/main" val="4101746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6E975516-D396-4D09-9402-46E662CC9136}" type="slidenum">
              <a:rPr lang="en-US" smtClean="0"/>
              <a:pPr/>
              <a:t>10</a:t>
            </a:fld>
            <a:endParaRPr lang="en-US"/>
          </a:p>
        </p:txBody>
      </p:sp>
    </p:spTree>
    <p:extLst>
      <p:ext uri="{BB962C8B-B14F-4D97-AF65-F5344CB8AC3E}">
        <p14:creationId xmlns:p14="http://schemas.microsoft.com/office/powerpoint/2010/main" val="3438586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54A8AC-A9FF-4247-B45E-BE68C66CB4F0}" type="slidenum">
              <a:rPr lang="en-US" smtClean="0"/>
              <a:pPr/>
              <a:t>11</a:t>
            </a:fld>
            <a:endParaRPr lang="en-US"/>
          </a:p>
        </p:txBody>
      </p:sp>
    </p:spTree>
    <p:extLst>
      <p:ext uri="{BB962C8B-B14F-4D97-AF65-F5344CB8AC3E}">
        <p14:creationId xmlns:p14="http://schemas.microsoft.com/office/powerpoint/2010/main" val="4002220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9/7/17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9/7/17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Arial Black"/>
                <a:cs typeface="Arial Black"/>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9/7/17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9/7/17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18600" cy="68326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482600" y="5486400"/>
            <a:ext cx="0" cy="787400"/>
          </a:xfrm>
          <a:custGeom>
            <a:avLst/>
            <a:gdLst/>
            <a:ahLst/>
            <a:cxnLst/>
            <a:rect l="l" t="t" r="r" b="b"/>
            <a:pathLst>
              <a:path h="787400">
                <a:moveTo>
                  <a:pt x="0" y="787400"/>
                </a:moveTo>
                <a:lnTo>
                  <a:pt x="0" y="0"/>
                </a:lnTo>
              </a:path>
            </a:pathLst>
          </a:custGeom>
          <a:ln w="50800">
            <a:solidFill>
              <a:srgbClr val="0C77BF"/>
            </a:solidFill>
          </a:ln>
        </p:spPr>
        <p:txBody>
          <a:bodyPr wrap="square" lIns="0" tIns="0" rIns="0" bIns="0" rtlCol="0"/>
          <a:lstStyle/>
          <a:p>
            <a:endParaRPr/>
          </a:p>
        </p:txBody>
      </p:sp>
      <p:sp>
        <p:nvSpPr>
          <p:cNvPr id="18" name="bk object 18"/>
          <p:cNvSpPr/>
          <p:nvPr/>
        </p:nvSpPr>
        <p:spPr>
          <a:xfrm>
            <a:off x="5689600" y="3479800"/>
            <a:ext cx="495300" cy="0"/>
          </a:xfrm>
          <a:custGeom>
            <a:avLst/>
            <a:gdLst/>
            <a:ahLst/>
            <a:cxnLst/>
            <a:rect l="l" t="t" r="r" b="b"/>
            <a:pathLst>
              <a:path w="495300">
                <a:moveTo>
                  <a:pt x="0" y="0"/>
                </a:moveTo>
                <a:lnTo>
                  <a:pt x="495300" y="0"/>
                </a:lnTo>
              </a:path>
            </a:pathLst>
          </a:custGeom>
          <a:ln w="50800">
            <a:solidFill>
              <a:srgbClr val="9CC8E4"/>
            </a:solidFill>
          </a:ln>
        </p:spPr>
        <p:txBody>
          <a:bodyPr wrap="square" lIns="0" tIns="0" rIns="0" bIns="0" rtlCol="0"/>
          <a:lstStyle/>
          <a:p>
            <a:endParaRPr/>
          </a:p>
        </p:txBody>
      </p:sp>
      <p:sp>
        <p:nvSpPr>
          <p:cNvPr id="19" name="bk object 19"/>
          <p:cNvSpPr/>
          <p:nvPr/>
        </p:nvSpPr>
        <p:spPr>
          <a:xfrm>
            <a:off x="469900" y="5454650"/>
            <a:ext cx="1409700" cy="0"/>
          </a:xfrm>
          <a:custGeom>
            <a:avLst/>
            <a:gdLst/>
            <a:ahLst/>
            <a:cxnLst/>
            <a:rect l="l" t="t" r="r" b="b"/>
            <a:pathLst>
              <a:path w="1409700">
                <a:moveTo>
                  <a:pt x="0" y="0"/>
                </a:moveTo>
                <a:lnTo>
                  <a:pt x="1409700" y="0"/>
                </a:lnTo>
              </a:path>
            </a:pathLst>
          </a:custGeom>
          <a:ln w="50800">
            <a:solidFill>
              <a:srgbClr val="1F80B8"/>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9/7/17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271094"/>
            <a:ext cx="9144000" cy="587375"/>
          </a:xfrm>
          <a:custGeom>
            <a:avLst/>
            <a:gdLst/>
            <a:ahLst/>
            <a:cxnLst/>
            <a:rect l="l" t="t" r="r" b="b"/>
            <a:pathLst>
              <a:path w="9144000" h="587375">
                <a:moveTo>
                  <a:pt x="9144000" y="586903"/>
                </a:moveTo>
                <a:lnTo>
                  <a:pt x="9144000" y="0"/>
                </a:lnTo>
                <a:lnTo>
                  <a:pt x="0" y="0"/>
                </a:lnTo>
                <a:lnTo>
                  <a:pt x="0" y="586903"/>
                </a:lnTo>
                <a:lnTo>
                  <a:pt x="9144000" y="586903"/>
                </a:lnTo>
                <a:close/>
              </a:path>
            </a:pathLst>
          </a:custGeom>
          <a:solidFill>
            <a:srgbClr val="0C62B4"/>
          </a:solidFill>
        </p:spPr>
        <p:txBody>
          <a:bodyPr wrap="square" lIns="0" tIns="0" rIns="0" bIns="0" rtlCol="0"/>
          <a:lstStyle/>
          <a:p>
            <a:endParaRPr/>
          </a:p>
        </p:txBody>
      </p:sp>
      <p:sp>
        <p:nvSpPr>
          <p:cNvPr id="17" name="bk object 17"/>
          <p:cNvSpPr/>
          <p:nvPr/>
        </p:nvSpPr>
        <p:spPr>
          <a:xfrm>
            <a:off x="152400" y="533400"/>
            <a:ext cx="1371600" cy="1371600"/>
          </a:xfrm>
          <a:prstGeom prst="rect">
            <a:avLst/>
          </a:prstGeom>
          <a:blipFill>
            <a:blip r:embed="rId7" cstate="print"/>
            <a:stretch>
              <a:fillRect/>
            </a:stretch>
          </a:blipFill>
        </p:spPr>
        <p:txBody>
          <a:bodyPr wrap="square" lIns="0" tIns="0" rIns="0" bIns="0" rtlCol="0"/>
          <a:lstStyle/>
          <a:p>
            <a:endParaRPr/>
          </a:p>
        </p:txBody>
      </p:sp>
      <p:sp>
        <p:nvSpPr>
          <p:cNvPr id="18" name="bk object 18"/>
          <p:cNvSpPr/>
          <p:nvPr/>
        </p:nvSpPr>
        <p:spPr>
          <a:xfrm>
            <a:off x="0" y="0"/>
            <a:ext cx="9144000" cy="462915"/>
          </a:xfrm>
          <a:custGeom>
            <a:avLst/>
            <a:gdLst/>
            <a:ahLst/>
            <a:cxnLst/>
            <a:rect l="l" t="t" r="r" b="b"/>
            <a:pathLst>
              <a:path w="9144000" h="462915">
                <a:moveTo>
                  <a:pt x="0" y="462914"/>
                </a:moveTo>
                <a:lnTo>
                  <a:pt x="9144000" y="462914"/>
                </a:lnTo>
                <a:lnTo>
                  <a:pt x="9144000" y="0"/>
                </a:lnTo>
                <a:lnTo>
                  <a:pt x="0" y="0"/>
                </a:lnTo>
                <a:lnTo>
                  <a:pt x="0" y="462914"/>
                </a:lnTo>
                <a:close/>
              </a:path>
            </a:pathLst>
          </a:custGeom>
          <a:solidFill>
            <a:srgbClr val="0C62B4"/>
          </a:solidFill>
        </p:spPr>
        <p:txBody>
          <a:bodyPr wrap="square" lIns="0" tIns="0" rIns="0" bIns="0" rtlCol="0"/>
          <a:lstStyle/>
          <a:p>
            <a:endParaRPr/>
          </a:p>
        </p:txBody>
      </p:sp>
      <p:sp>
        <p:nvSpPr>
          <p:cNvPr id="2" name="Holder 2"/>
          <p:cNvSpPr>
            <a:spLocks noGrp="1"/>
          </p:cNvSpPr>
          <p:nvPr>
            <p:ph type="title"/>
          </p:nvPr>
        </p:nvSpPr>
        <p:spPr>
          <a:xfrm>
            <a:off x="596010" y="850900"/>
            <a:ext cx="7951978" cy="508634"/>
          </a:xfrm>
          <a:prstGeom prst="rect">
            <a:avLst/>
          </a:prstGeom>
        </p:spPr>
        <p:txBody>
          <a:bodyPr wrap="square" lIns="0" tIns="0" rIns="0" bIns="0">
            <a:spAutoFit/>
          </a:bodyPr>
          <a:lstStyle>
            <a:lvl1pPr>
              <a:defRPr sz="3200" b="1" i="0">
                <a:solidFill>
                  <a:schemeClr val="tx1"/>
                </a:solidFill>
                <a:latin typeface="Arial Black"/>
                <a:cs typeface="Arial Black"/>
              </a:defRPr>
            </a:lvl1pPr>
          </a:lstStyle>
          <a:p>
            <a:endParaRPr/>
          </a:p>
        </p:txBody>
      </p:sp>
      <p:sp>
        <p:nvSpPr>
          <p:cNvPr id="3" name="Holder 3"/>
          <p:cNvSpPr>
            <a:spLocks noGrp="1"/>
          </p:cNvSpPr>
          <p:nvPr>
            <p:ph type="body" idx="1"/>
          </p:nvPr>
        </p:nvSpPr>
        <p:spPr>
          <a:xfrm>
            <a:off x="407034" y="2401442"/>
            <a:ext cx="8329930" cy="1656714"/>
          </a:xfrm>
          <a:prstGeom prst="rect">
            <a:avLst/>
          </a:prstGeom>
        </p:spPr>
        <p:txBody>
          <a:bodyPr wrap="square" lIns="0" tIns="0" rIns="0" bIns="0">
            <a:spAutoFit/>
          </a:bodyPr>
          <a:lstStyle>
            <a:lvl1pPr>
              <a:defRPr sz="20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9/7/17</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1.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http://donate.rif.org/images/content/pagebuilder/jj-eappeal4.pn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9144000" cy="6858000"/>
          </a:xfrm>
          <a:prstGeom prst="rect">
            <a:avLst/>
          </a:prstGeom>
        </p:spPr>
      </p:pic>
      <p:sp>
        <p:nvSpPr>
          <p:cNvPr id="3" name="Title 2"/>
          <p:cNvSpPr>
            <a:spLocks noGrp="1"/>
          </p:cNvSpPr>
          <p:nvPr>
            <p:ph type="title"/>
          </p:nvPr>
        </p:nvSpPr>
        <p:spPr>
          <a:xfrm>
            <a:off x="596010" y="850900"/>
            <a:ext cx="7951978" cy="677108"/>
          </a:xfrm>
        </p:spPr>
        <p:txBody>
          <a:bodyPr/>
          <a:lstStyle/>
          <a:p>
            <a:pPr algn="ctr"/>
            <a:r>
              <a:rPr lang="en-US" sz="4400" dirty="0" smtClean="0">
                <a:solidFill>
                  <a:schemeClr val="bg1"/>
                </a:solidFill>
              </a:rPr>
              <a:t>Reading Is Fundamental</a:t>
            </a:r>
            <a:endParaRPr lang="en-US" sz="4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N:\COMMGROUP\PUBLIC\RIF Brand Resources\RIF PowerPoint Template and images\Images for PowerPoints\McNamara\McNamara Reading with children_3.tif"/>
          <p:cNvPicPr>
            <a:picLocks noGrp="1" noChangeAspect="1" noChangeArrowheads="1"/>
          </p:cNvPicPr>
          <p:nvPr>
            <p:ph sz="half" idx="4294967295"/>
          </p:nvPr>
        </p:nvPicPr>
        <p:blipFill rotWithShape="1">
          <a:blip r:embed="rId3" cstate="print">
            <a:extLst>
              <a:ext uri="{28A0092B-C50C-407E-A947-70E740481C1C}">
                <a14:useLocalDpi xmlns:a14="http://schemas.microsoft.com/office/drawing/2010/main" val="0"/>
              </a:ext>
            </a:extLst>
          </a:blip>
          <a:srcRect l="1703" r="3351" b="1631"/>
          <a:stretch/>
        </p:blipFill>
        <p:spPr>
          <a:xfrm>
            <a:off x="762000" y="2057400"/>
            <a:ext cx="3166675" cy="3824658"/>
          </a:xfrm>
          <a:prstGeom prst="rect">
            <a:avLst/>
          </a:prstGeom>
          <a:noFill/>
        </p:spPr>
      </p:pic>
      <p:sp>
        <p:nvSpPr>
          <p:cNvPr id="7" name="Content Placeholder 6"/>
          <p:cNvSpPr>
            <a:spLocks noGrp="1"/>
          </p:cNvSpPr>
          <p:nvPr>
            <p:ph sz="half" idx="2"/>
          </p:nvPr>
        </p:nvSpPr>
        <p:spPr>
          <a:xfrm>
            <a:off x="4114800" y="2057400"/>
            <a:ext cx="4800600" cy="2769989"/>
          </a:xfrm>
        </p:spPr>
        <p:txBody>
          <a:bodyPr/>
          <a:lstStyle/>
          <a:p>
            <a:pPr marL="457200" indent="-457200">
              <a:buFont typeface="Arial" charset="0"/>
              <a:buChar char="•"/>
            </a:pPr>
            <a:r>
              <a:rPr lang="en-US" dirty="0">
                <a:solidFill>
                  <a:srgbClr val="0070C0"/>
                </a:solidFill>
              </a:rPr>
              <a:t>Founded in </a:t>
            </a:r>
            <a:r>
              <a:rPr lang="en-US" dirty="0" smtClean="0">
                <a:solidFill>
                  <a:srgbClr val="0070C0"/>
                </a:solidFill>
              </a:rPr>
              <a:t>1966 in Washington, D.C.</a:t>
            </a:r>
          </a:p>
          <a:p>
            <a:pPr marL="457200" indent="-457200">
              <a:buFont typeface="Arial" charset="0"/>
              <a:buChar char="•"/>
            </a:pPr>
            <a:endParaRPr lang="en-US" dirty="0" smtClean="0">
              <a:solidFill>
                <a:srgbClr val="0070C0"/>
              </a:solidFill>
            </a:endParaRPr>
          </a:p>
          <a:p>
            <a:pPr marL="457200" indent="-457200">
              <a:buFont typeface="Arial" charset="0"/>
              <a:buChar char="•"/>
            </a:pPr>
            <a:r>
              <a:rPr lang="en-US" dirty="0" smtClean="0">
                <a:solidFill>
                  <a:srgbClr val="0070C0"/>
                </a:solidFill>
              </a:rPr>
              <a:t>RIF </a:t>
            </a:r>
            <a:r>
              <a:rPr lang="en-US" dirty="0">
                <a:solidFill>
                  <a:srgbClr val="0070C0"/>
                </a:solidFill>
              </a:rPr>
              <a:t>has provided more than </a:t>
            </a:r>
            <a:r>
              <a:rPr lang="en-US" b="1" dirty="0">
                <a:solidFill>
                  <a:srgbClr val="0070C0"/>
                </a:solidFill>
              </a:rPr>
              <a:t>412 million books</a:t>
            </a:r>
            <a:r>
              <a:rPr lang="en-US" dirty="0">
                <a:solidFill>
                  <a:srgbClr val="0070C0"/>
                </a:solidFill>
              </a:rPr>
              <a:t> to </a:t>
            </a:r>
            <a:r>
              <a:rPr lang="en-US" b="1" dirty="0">
                <a:solidFill>
                  <a:srgbClr val="0070C0"/>
                </a:solidFill>
              </a:rPr>
              <a:t>40 million RIF kids </a:t>
            </a:r>
            <a:r>
              <a:rPr lang="en-US" dirty="0" smtClean="0">
                <a:solidFill>
                  <a:srgbClr val="0070C0"/>
                </a:solidFill>
              </a:rPr>
              <a:t>and engaged more than </a:t>
            </a:r>
            <a:r>
              <a:rPr lang="en-US" b="1" dirty="0" smtClean="0">
                <a:solidFill>
                  <a:srgbClr val="0070C0"/>
                </a:solidFill>
              </a:rPr>
              <a:t>1 million volunteers</a:t>
            </a:r>
            <a:r>
              <a:rPr lang="en-US" dirty="0" smtClean="0">
                <a:solidFill>
                  <a:srgbClr val="0070C0"/>
                </a:solidFill>
              </a:rPr>
              <a:t> over </a:t>
            </a:r>
            <a:r>
              <a:rPr lang="en-US" b="1" dirty="0">
                <a:solidFill>
                  <a:srgbClr val="0070C0"/>
                </a:solidFill>
              </a:rPr>
              <a:t>50 years</a:t>
            </a:r>
            <a:r>
              <a:rPr lang="en-US" dirty="0">
                <a:solidFill>
                  <a:srgbClr val="0070C0"/>
                </a:solidFill>
              </a:rPr>
              <a:t>, inspiring generations to read, learn and </a:t>
            </a:r>
            <a:r>
              <a:rPr lang="en-US" dirty="0" smtClean="0">
                <a:solidFill>
                  <a:srgbClr val="0070C0"/>
                </a:solidFill>
              </a:rPr>
              <a:t>grow</a:t>
            </a:r>
          </a:p>
          <a:p>
            <a:pPr marL="457200" indent="-457200">
              <a:buFont typeface="Arial" charset="0"/>
              <a:buChar char="•"/>
            </a:pPr>
            <a:endParaRPr lang="en-US" dirty="0"/>
          </a:p>
          <a:p>
            <a:pPr marL="457200" indent="-457200">
              <a:buFont typeface="Arial" charset="0"/>
              <a:buChar char="•"/>
            </a:pPr>
            <a:endParaRPr lang="en-US" dirty="0"/>
          </a:p>
        </p:txBody>
      </p:sp>
      <p:sp>
        <p:nvSpPr>
          <p:cNvPr id="9" name="Rectangle 6"/>
          <p:cNvSpPr>
            <a:spLocks noGrp="1" noChangeArrowheads="1"/>
          </p:cNvSpPr>
          <p:nvPr>
            <p:ph type="title"/>
          </p:nvPr>
        </p:nvSpPr>
        <p:spPr>
          <a:xfrm>
            <a:off x="304800" y="914400"/>
            <a:ext cx="8382000" cy="187643"/>
          </a:xfrm>
        </p:spPr>
        <p:txBody>
          <a:bodyPr rIns="30479"/>
          <a:lstStyle/>
          <a:p>
            <a:pPr marL="39688" algn="ctr" eaLnBrk="1" hangingPunct="1">
              <a:defRPr/>
            </a:pPr>
            <a:r>
              <a:rPr lang="en-US" sz="3200" b="1" dirty="0" smtClean="0"/>
              <a:t>RIF HISTORY</a:t>
            </a:r>
            <a:endParaRPr lang="en-US" sz="3200" b="1" dirty="0"/>
          </a:p>
        </p:txBody>
      </p:sp>
    </p:spTree>
    <p:extLst>
      <p:ext uri="{BB962C8B-B14F-4D97-AF65-F5344CB8AC3E}">
        <p14:creationId xmlns:p14="http://schemas.microsoft.com/office/powerpoint/2010/main" val="46549815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2144780"/>
            <a:ext cx="7391400" cy="1569660"/>
          </a:xfrm>
          <a:prstGeom prst="rect">
            <a:avLst/>
          </a:prstGeom>
          <a:noFill/>
        </p:spPr>
        <p:txBody>
          <a:bodyPr wrap="square" lIns="0" rtlCol="0">
            <a:spAutoFit/>
          </a:bodyPr>
          <a:lstStyle/>
          <a:p>
            <a:r>
              <a:rPr lang="en-US" sz="1600" dirty="0" smtClean="0">
                <a:solidFill>
                  <a:srgbClr val="0070C0"/>
                </a:solidFill>
                <a:latin typeface="Arial"/>
                <a:cs typeface="Arial"/>
              </a:rPr>
              <a:t>Reading </a:t>
            </a:r>
            <a:r>
              <a:rPr lang="en-US" sz="1600" dirty="0">
                <a:solidFill>
                  <a:srgbClr val="0070C0"/>
                </a:solidFill>
                <a:latin typeface="Arial"/>
                <a:cs typeface="Arial"/>
              </a:rPr>
              <a:t>Is Fundamental is the leading voice for </a:t>
            </a:r>
            <a:r>
              <a:rPr lang="en-US" sz="1600" dirty="0" smtClean="0">
                <a:solidFill>
                  <a:srgbClr val="0070C0"/>
                </a:solidFill>
                <a:latin typeface="Arial"/>
                <a:cs typeface="Arial"/>
              </a:rPr>
              <a:t>children’s </a:t>
            </a:r>
            <a:r>
              <a:rPr lang="en-US" sz="1600" dirty="0">
                <a:solidFill>
                  <a:srgbClr val="0070C0"/>
                </a:solidFill>
                <a:latin typeface="Arial"/>
                <a:cs typeface="Arial"/>
              </a:rPr>
              <a:t>literacy. We address the alarming literacy crisis in America today through strong leadership, quality </a:t>
            </a:r>
            <a:r>
              <a:rPr lang="en-US" sz="1600" dirty="0" smtClean="0">
                <a:solidFill>
                  <a:srgbClr val="0070C0"/>
                </a:solidFill>
                <a:latin typeface="Arial"/>
                <a:cs typeface="Arial"/>
              </a:rPr>
              <a:t>content, </a:t>
            </a:r>
            <a:r>
              <a:rPr lang="en-US" sz="1600" dirty="0">
                <a:solidFill>
                  <a:srgbClr val="0070C0"/>
                </a:solidFill>
                <a:latin typeface="Arial"/>
                <a:cs typeface="Arial"/>
              </a:rPr>
              <a:t>and an active and engaged community.  </a:t>
            </a:r>
          </a:p>
          <a:p>
            <a:endParaRPr lang="en-US" sz="1600" dirty="0">
              <a:solidFill>
                <a:srgbClr val="0070C0"/>
              </a:solidFill>
              <a:latin typeface="Arial"/>
              <a:cs typeface="Arial"/>
            </a:endParaRPr>
          </a:p>
          <a:p>
            <a:r>
              <a:rPr lang="en-US" sz="1600" dirty="0">
                <a:solidFill>
                  <a:srgbClr val="0070C0"/>
                </a:solidFill>
                <a:latin typeface="Arial"/>
                <a:cs typeface="Arial"/>
              </a:rPr>
              <a:t>RIF creates measureable solutions to ensure </a:t>
            </a:r>
            <a:r>
              <a:rPr lang="en-US" sz="1600" b="1" i="1" dirty="0">
                <a:solidFill>
                  <a:srgbClr val="0070C0"/>
                </a:solidFill>
                <a:latin typeface="Arial"/>
                <a:cs typeface="Arial"/>
              </a:rPr>
              <a:t>every</a:t>
            </a:r>
            <a:r>
              <a:rPr lang="en-US" sz="1600" dirty="0">
                <a:solidFill>
                  <a:srgbClr val="0070C0"/>
                </a:solidFill>
                <a:latin typeface="Arial"/>
                <a:cs typeface="Arial"/>
              </a:rPr>
              <a:t> child has the opportunity to read and succeed. </a:t>
            </a:r>
          </a:p>
        </p:txBody>
      </p:sp>
      <p:cxnSp>
        <p:nvCxnSpPr>
          <p:cNvPr id="6" name="Straight Connector 5"/>
          <p:cNvCxnSpPr/>
          <p:nvPr/>
        </p:nvCxnSpPr>
        <p:spPr>
          <a:xfrm>
            <a:off x="762000" y="1981200"/>
            <a:ext cx="7772400" cy="0"/>
          </a:xfrm>
          <a:prstGeom prst="line">
            <a:avLst/>
          </a:prstGeom>
          <a:ln w="12700" cmpd="sng"/>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rotWithShape="1">
          <a:blip r:embed="rId2"/>
          <a:srcRect l="8572"/>
          <a:stretch/>
        </p:blipFill>
        <p:spPr>
          <a:xfrm>
            <a:off x="729916" y="3902082"/>
            <a:ext cx="7315200" cy="1714500"/>
          </a:xfrm>
          <a:prstGeom prst="rect">
            <a:avLst/>
          </a:prstGeom>
        </p:spPr>
      </p:pic>
      <p:sp>
        <p:nvSpPr>
          <p:cNvPr id="10" name="Title 1"/>
          <p:cNvSpPr>
            <a:spLocks noGrp="1"/>
          </p:cNvSpPr>
          <p:nvPr>
            <p:ph type="title"/>
          </p:nvPr>
        </p:nvSpPr>
        <p:spPr>
          <a:xfrm>
            <a:off x="806116" y="865156"/>
            <a:ext cx="7772400" cy="685800"/>
          </a:xfrm>
        </p:spPr>
        <p:txBody>
          <a:bodyPr lIns="0" tIns="0" rIns="0" bIns="0">
            <a:noAutofit/>
          </a:bodyPr>
          <a:lstStyle/>
          <a:p>
            <a:pPr algn="ctr"/>
            <a:r>
              <a:rPr lang="en-US" dirty="0" smtClean="0">
                <a:latin typeface="Arial Black"/>
                <a:cs typeface="Arial Black"/>
              </a:rPr>
              <a:t>WHO WE ARE</a:t>
            </a:r>
            <a:endParaRPr lang="en-US" b="1" dirty="0">
              <a:latin typeface="Arial Black"/>
              <a:cs typeface="Arial Black"/>
            </a:endParaRPr>
          </a:p>
        </p:txBody>
      </p:sp>
    </p:spTree>
    <p:extLst>
      <p:ext uri="{BB962C8B-B14F-4D97-AF65-F5344CB8AC3E}">
        <p14:creationId xmlns:p14="http://schemas.microsoft.com/office/powerpoint/2010/main" val="18697313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6794" y="897254"/>
            <a:ext cx="5933440" cy="508634"/>
          </a:xfrm>
          <a:prstGeom prst="rect">
            <a:avLst/>
          </a:prstGeom>
        </p:spPr>
        <p:txBody>
          <a:bodyPr vert="horz" wrap="square" lIns="0" tIns="0" rIns="0" bIns="0" rtlCol="0">
            <a:spAutoFit/>
          </a:bodyPr>
          <a:lstStyle/>
          <a:p>
            <a:pPr marL="12700" algn="ctr">
              <a:lnSpc>
                <a:spcPct val="100000"/>
              </a:lnSpc>
            </a:pPr>
            <a:endParaRPr spc="-5" dirty="0"/>
          </a:p>
        </p:txBody>
      </p:sp>
      <p:pic>
        <p:nvPicPr>
          <p:cNvPr id="5" name="Picture 4"/>
          <p:cNvPicPr>
            <a:picLocks noChangeAspect="1"/>
          </p:cNvPicPr>
          <p:nvPr/>
        </p:nvPicPr>
        <p:blipFill rotWithShape="1">
          <a:blip r:embed="rId3"/>
          <a:srcRect b="7407"/>
          <a:stretch/>
        </p:blipFill>
        <p:spPr>
          <a:xfrm>
            <a:off x="1526794" y="865170"/>
            <a:ext cx="7186863" cy="5268507"/>
          </a:xfrm>
          <a:prstGeom prst="rect">
            <a:avLst/>
          </a:prstGeom>
        </p:spPr>
      </p:pic>
      <p:pic>
        <p:nvPicPr>
          <p:cNvPr id="6" name="Picture 5"/>
          <p:cNvPicPr>
            <a:picLocks noChangeAspect="1"/>
          </p:cNvPicPr>
          <p:nvPr/>
        </p:nvPicPr>
        <p:blipFill>
          <a:blip r:embed="rId4"/>
          <a:stretch>
            <a:fillRect/>
          </a:stretch>
        </p:blipFill>
        <p:spPr>
          <a:xfrm>
            <a:off x="1676400" y="865170"/>
            <a:ext cx="3551555" cy="508444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658833"/>
            <a:ext cx="1866900" cy="221932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647191"/>
            <a:ext cx="1866900" cy="2219325"/>
          </a:xfrm>
          <a:prstGeom prst="rect">
            <a:avLst/>
          </a:prstGeom>
          <a:noFill/>
          <a:extLst>
            <a:ext uri="{909E8E84-426E-40DD-AFC4-6F175D3DCCD1}">
              <a14:hiddenFill xmlns:a14="http://schemas.microsoft.com/office/drawing/2010/main">
                <a:solidFill>
                  <a:srgbClr val="FFFFFF"/>
                </a:solidFill>
              </a14:hiddenFill>
            </a:ext>
          </a:extLst>
        </p:spPr>
      </p:pic>
      <p:pic>
        <p:nvPicPr>
          <p:cNvPr id="614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2647191"/>
            <a:ext cx="1857375" cy="2209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685800"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p:cNvSpPr txBox="1"/>
          <p:nvPr/>
        </p:nvSpPr>
        <p:spPr>
          <a:xfrm>
            <a:off x="1447800" y="1371600"/>
            <a:ext cx="6629400" cy="1477328"/>
          </a:xfrm>
          <a:prstGeom prst="rect">
            <a:avLst/>
          </a:prstGeom>
          <a:noFill/>
        </p:spPr>
        <p:txBody>
          <a:bodyPr wrap="square" rtlCol="0">
            <a:spAutoFit/>
          </a:bodyPr>
          <a:lstStyle/>
          <a:p>
            <a:endParaRPr lang="en-US" sz="2400" dirty="0" smtClean="0"/>
          </a:p>
          <a:p>
            <a:endParaRPr lang="en-US" sz="2400" dirty="0" smtClean="0"/>
          </a:p>
          <a:p>
            <a:r>
              <a:rPr lang="en-US" sz="2400" dirty="0" smtClean="0">
                <a:solidFill>
                  <a:srgbClr val="0070C0"/>
                </a:solidFill>
              </a:rPr>
              <a:t>The </a:t>
            </a:r>
            <a:r>
              <a:rPr lang="en-US" sz="2400" dirty="0">
                <a:solidFill>
                  <a:srgbClr val="0070C0"/>
                </a:solidFill>
              </a:rPr>
              <a:t>facts tell a difficult story for American </a:t>
            </a:r>
            <a:r>
              <a:rPr lang="en-US" sz="2400" dirty="0" smtClean="0">
                <a:solidFill>
                  <a:srgbClr val="0070C0"/>
                </a:solidFill>
              </a:rPr>
              <a:t>children:</a:t>
            </a:r>
            <a:endParaRPr lang="en-US" sz="2400" dirty="0">
              <a:solidFill>
                <a:srgbClr val="0070C0"/>
              </a:solidFill>
            </a:endParaRPr>
          </a:p>
          <a:p>
            <a:endParaRPr lang="en-US" dirty="0">
              <a:solidFill>
                <a:srgbClr val="0070C0"/>
              </a:solidFill>
            </a:endParaRPr>
          </a:p>
        </p:txBody>
      </p:sp>
      <p:sp>
        <p:nvSpPr>
          <p:cNvPr id="2" name="Rectangle 1"/>
          <p:cNvSpPr/>
          <p:nvPr/>
        </p:nvSpPr>
        <p:spPr>
          <a:xfrm>
            <a:off x="2228850" y="1015425"/>
            <a:ext cx="5239576" cy="584775"/>
          </a:xfrm>
          <a:prstGeom prst="rect">
            <a:avLst/>
          </a:prstGeom>
        </p:spPr>
        <p:txBody>
          <a:bodyPr wrap="none">
            <a:spAutoFit/>
          </a:bodyPr>
          <a:lstStyle/>
          <a:p>
            <a:r>
              <a:rPr lang="en-US" sz="3200" b="1" dirty="0" smtClean="0">
                <a:latin typeface="Arial Black" charset="0"/>
                <a:ea typeface="Arial Black" charset="0"/>
                <a:cs typeface="Arial Black" charset="0"/>
              </a:rPr>
              <a:t>THE LITERACY CRISIS</a:t>
            </a:r>
            <a:endParaRPr lang="en-US" sz="3200" b="1" dirty="0">
              <a:latin typeface="Arial Black" charset="0"/>
              <a:ea typeface="Arial Black" charset="0"/>
              <a:cs typeface="Arial Black" charset="0"/>
            </a:endParaRPr>
          </a:p>
        </p:txBody>
      </p:sp>
    </p:spTree>
    <p:extLst>
      <p:ext uri="{BB962C8B-B14F-4D97-AF65-F5344CB8AC3E}">
        <p14:creationId xmlns:p14="http://schemas.microsoft.com/office/powerpoint/2010/main" val="2481324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00"/>
            <a:ext cx="7951978" cy="830997"/>
          </a:xfrm>
        </p:spPr>
        <p:txBody>
          <a:bodyPr/>
          <a:lstStyle/>
          <a:p>
            <a:pPr algn="ctr"/>
            <a:endParaRPr lang="en-US" sz="5400">
              <a:latin typeface="+mn-lt"/>
            </a:endParaRPr>
          </a:p>
        </p:txBody>
      </p:sp>
      <p:pic>
        <p:nvPicPr>
          <p:cNvPr id="3" name="Picture 2"/>
          <p:cNvPicPr>
            <a:picLocks noChangeAspect="1"/>
          </p:cNvPicPr>
          <p:nvPr/>
        </p:nvPicPr>
        <p:blipFill>
          <a:blip r:embed="rId3"/>
          <a:stretch>
            <a:fillRect/>
          </a:stretch>
        </p:blipFill>
        <p:spPr>
          <a:xfrm>
            <a:off x="1691994" y="1066800"/>
            <a:ext cx="5939589" cy="499119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95375" algn="ctr">
              <a:lnSpc>
                <a:spcPct val="100000"/>
              </a:lnSpc>
            </a:pPr>
            <a:r>
              <a:rPr lang="en-US" spc="35" dirty="0" smtClean="0"/>
              <a:t>RIF Makes a Difference</a:t>
            </a:r>
            <a:endParaRPr spc="-10" dirty="0"/>
          </a:p>
        </p:txBody>
      </p:sp>
      <p:sp>
        <p:nvSpPr>
          <p:cNvPr id="3" name="object 3"/>
          <p:cNvSpPr txBox="1"/>
          <p:nvPr/>
        </p:nvSpPr>
        <p:spPr>
          <a:xfrm>
            <a:off x="304800" y="1901254"/>
            <a:ext cx="5562600" cy="553998"/>
          </a:xfrm>
          <a:prstGeom prst="rect">
            <a:avLst/>
          </a:prstGeom>
        </p:spPr>
        <p:txBody>
          <a:bodyPr vert="horz" wrap="square" lIns="0" tIns="0" rIns="0" bIns="0" rtlCol="0">
            <a:spAutoFit/>
          </a:bodyPr>
          <a:lstStyle/>
          <a:p>
            <a:pPr marL="355600" marR="5080" indent="-342900">
              <a:lnSpc>
                <a:spcPct val="100000"/>
              </a:lnSpc>
              <a:buChar char="•"/>
              <a:tabLst>
                <a:tab pos="355600" algn="l"/>
              </a:tabLst>
            </a:pPr>
            <a:endParaRPr lang="en-US" dirty="0" smtClean="0">
              <a:latin typeface="Arial" charset="0"/>
              <a:ea typeface="Arial" charset="0"/>
              <a:cs typeface="Arial" charset="0"/>
            </a:endParaRPr>
          </a:p>
          <a:p>
            <a:pPr marL="355600" marR="5080" indent="-342900">
              <a:lnSpc>
                <a:spcPct val="100000"/>
              </a:lnSpc>
              <a:buChar char="•"/>
              <a:tabLst>
                <a:tab pos="355600" algn="l"/>
              </a:tabLst>
            </a:pPr>
            <a:endParaRPr dirty="0">
              <a:latin typeface="Arial" charset="0"/>
              <a:ea typeface="Arial" charset="0"/>
              <a:cs typeface="Arial" charset="0"/>
            </a:endParaRPr>
          </a:p>
        </p:txBody>
      </p:sp>
      <p:sp>
        <p:nvSpPr>
          <p:cNvPr id="6" name="TextBox 5"/>
          <p:cNvSpPr txBox="1"/>
          <p:nvPr/>
        </p:nvSpPr>
        <p:spPr>
          <a:xfrm>
            <a:off x="2362200" y="1359534"/>
            <a:ext cx="6477000" cy="4801314"/>
          </a:xfrm>
          <a:prstGeom prst="rect">
            <a:avLst/>
          </a:prstGeom>
          <a:noFill/>
        </p:spPr>
        <p:txBody>
          <a:bodyPr wrap="square" rtlCol="0">
            <a:spAutoFit/>
          </a:bodyPr>
          <a:lstStyle/>
          <a:p>
            <a:r>
              <a:rPr lang="en-US" dirty="0">
                <a:solidFill>
                  <a:srgbClr val="0070C0"/>
                </a:solidFill>
              </a:rPr>
              <a:t>When </a:t>
            </a:r>
            <a:r>
              <a:rPr lang="en-US" dirty="0" err="1">
                <a:solidFill>
                  <a:srgbClr val="0070C0"/>
                </a:solidFill>
              </a:rPr>
              <a:t>Sangita</a:t>
            </a:r>
            <a:r>
              <a:rPr lang="en-US" dirty="0">
                <a:solidFill>
                  <a:srgbClr val="0070C0"/>
                </a:solidFill>
              </a:rPr>
              <a:t> </a:t>
            </a:r>
            <a:r>
              <a:rPr lang="en-US" dirty="0" smtClean="0">
                <a:solidFill>
                  <a:srgbClr val="0070C0"/>
                </a:solidFill>
              </a:rPr>
              <a:t>Patel and </a:t>
            </a:r>
            <a:r>
              <a:rPr lang="en-US" dirty="0">
                <a:solidFill>
                  <a:srgbClr val="0070C0"/>
                </a:solidFill>
              </a:rPr>
              <a:t>her family immigrated to the United States, sadly the first thing to go, were books. They spent two years staying with relatives before they could settle in to their own home. And </a:t>
            </a:r>
            <a:r>
              <a:rPr lang="en-US" dirty="0" smtClean="0">
                <a:solidFill>
                  <a:srgbClr val="0070C0"/>
                </a:solidFill>
              </a:rPr>
              <a:t>books were </a:t>
            </a:r>
            <a:r>
              <a:rPr lang="en-US" dirty="0">
                <a:solidFill>
                  <a:srgbClr val="0070C0"/>
                </a:solidFill>
              </a:rPr>
              <a:t>a luxury too expensive to afford and too heavy to transport</a:t>
            </a:r>
            <a:r>
              <a:rPr lang="en-US" dirty="0" smtClean="0">
                <a:solidFill>
                  <a:srgbClr val="0070C0"/>
                </a:solidFill>
              </a:rPr>
              <a:t>.</a:t>
            </a:r>
          </a:p>
          <a:p>
            <a:endParaRPr lang="en-US" dirty="0">
              <a:solidFill>
                <a:srgbClr val="0070C0"/>
              </a:solidFill>
              <a:effectLst/>
            </a:endParaRPr>
          </a:p>
          <a:p>
            <a:r>
              <a:rPr lang="en-US" dirty="0">
                <a:solidFill>
                  <a:srgbClr val="0070C0"/>
                </a:solidFill>
              </a:rPr>
              <a:t>It was 1983 when 11-year-old </a:t>
            </a:r>
            <a:r>
              <a:rPr lang="en-US" dirty="0" err="1">
                <a:solidFill>
                  <a:srgbClr val="0070C0"/>
                </a:solidFill>
              </a:rPr>
              <a:t>Sangita</a:t>
            </a:r>
            <a:r>
              <a:rPr lang="en-US" dirty="0">
                <a:solidFill>
                  <a:srgbClr val="0070C0"/>
                </a:solidFill>
              </a:rPr>
              <a:t> </a:t>
            </a:r>
            <a:r>
              <a:rPr lang="en-US" dirty="0" smtClean="0">
                <a:solidFill>
                  <a:srgbClr val="0070C0"/>
                </a:solidFill>
              </a:rPr>
              <a:t>entered </a:t>
            </a:r>
            <a:r>
              <a:rPr lang="en-US" dirty="0">
                <a:solidFill>
                  <a:srgbClr val="0070C0"/>
                </a:solidFill>
              </a:rPr>
              <a:t>her school library. In front of her were piles and piles of brand new books. Like music to her ears, the teachers told her she could choose one... one to take home … for free</a:t>
            </a:r>
            <a:r>
              <a:rPr lang="en-US" dirty="0" smtClean="0">
                <a:solidFill>
                  <a:srgbClr val="0070C0"/>
                </a:solidFill>
              </a:rPr>
              <a:t>.</a:t>
            </a:r>
          </a:p>
          <a:p>
            <a:endParaRPr lang="en-US" dirty="0">
              <a:solidFill>
                <a:srgbClr val="0070C0"/>
              </a:solidFill>
              <a:effectLst/>
            </a:endParaRPr>
          </a:p>
          <a:p>
            <a:r>
              <a:rPr lang="en-US" b="1" dirty="0">
                <a:solidFill>
                  <a:srgbClr val="0070C0"/>
                </a:solidFill>
              </a:rPr>
              <a:t>“I’ll never forget taking home my Reading Is Fundamental book,” </a:t>
            </a:r>
            <a:r>
              <a:rPr lang="en-US" dirty="0" err="1">
                <a:solidFill>
                  <a:srgbClr val="0070C0"/>
                </a:solidFill>
              </a:rPr>
              <a:t>Sangita</a:t>
            </a:r>
            <a:r>
              <a:rPr lang="en-US" dirty="0">
                <a:solidFill>
                  <a:srgbClr val="0070C0"/>
                </a:solidFill>
              </a:rPr>
              <a:t> said. “It literally opened up a new world to me. </a:t>
            </a:r>
            <a:r>
              <a:rPr lang="en-US" dirty="0" smtClean="0">
                <a:solidFill>
                  <a:srgbClr val="0070C0"/>
                </a:solidFill>
              </a:rPr>
              <a:t>I read </a:t>
            </a:r>
            <a:r>
              <a:rPr lang="en-US" dirty="0">
                <a:solidFill>
                  <a:srgbClr val="0070C0"/>
                </a:solidFill>
              </a:rPr>
              <a:t>it cover to cover! It helped me adjust to my new surroundings, but ended up doing even more than that. It opened the door to the written word, a world that’s now not only my passion, but also my career.”</a:t>
            </a:r>
            <a:endParaRPr lang="en-US" dirty="0">
              <a:solidFill>
                <a:srgbClr val="0070C0"/>
              </a:solidFill>
              <a:effectLst/>
            </a:endParaRPr>
          </a:p>
        </p:txBody>
      </p:sp>
      <p:pic>
        <p:nvPicPr>
          <p:cNvPr id="2050" name="Picture 2" descr="http://www.rif.org/media/RIF-Pic-150x150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321" y="2362200"/>
            <a:ext cx="1663364" cy="1663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321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95375" algn="ctr">
              <a:lnSpc>
                <a:spcPct val="100000"/>
              </a:lnSpc>
            </a:pPr>
            <a:r>
              <a:rPr lang="en-US" spc="35" dirty="0" smtClean="0"/>
              <a:t>RIF Makes a Difference</a:t>
            </a:r>
            <a:endParaRPr spc="-10" dirty="0"/>
          </a:p>
        </p:txBody>
      </p:sp>
      <p:sp>
        <p:nvSpPr>
          <p:cNvPr id="3" name="object 3"/>
          <p:cNvSpPr txBox="1"/>
          <p:nvPr/>
        </p:nvSpPr>
        <p:spPr>
          <a:xfrm>
            <a:off x="304800" y="1901254"/>
            <a:ext cx="5562600" cy="553998"/>
          </a:xfrm>
          <a:prstGeom prst="rect">
            <a:avLst/>
          </a:prstGeom>
        </p:spPr>
        <p:txBody>
          <a:bodyPr vert="horz" wrap="square" lIns="0" tIns="0" rIns="0" bIns="0" rtlCol="0">
            <a:spAutoFit/>
          </a:bodyPr>
          <a:lstStyle/>
          <a:p>
            <a:pPr marL="355600" marR="5080" indent="-342900">
              <a:lnSpc>
                <a:spcPct val="100000"/>
              </a:lnSpc>
              <a:buChar char="•"/>
              <a:tabLst>
                <a:tab pos="355600" algn="l"/>
              </a:tabLst>
            </a:pPr>
            <a:endParaRPr lang="en-US" dirty="0" smtClean="0">
              <a:latin typeface="Arial" charset="0"/>
              <a:ea typeface="Arial" charset="0"/>
              <a:cs typeface="Arial" charset="0"/>
            </a:endParaRPr>
          </a:p>
          <a:p>
            <a:pPr marL="355600" marR="5080" indent="-342900">
              <a:lnSpc>
                <a:spcPct val="100000"/>
              </a:lnSpc>
              <a:buChar char="•"/>
              <a:tabLst>
                <a:tab pos="355600" algn="l"/>
              </a:tabLst>
            </a:pPr>
            <a:endParaRPr dirty="0">
              <a:latin typeface="Arial" charset="0"/>
              <a:ea typeface="Arial" charset="0"/>
              <a:cs typeface="Arial" charset="0"/>
            </a:endParaRPr>
          </a:p>
        </p:txBody>
      </p:sp>
      <p:pic>
        <p:nvPicPr>
          <p:cNvPr id="1029" name="Picture 5" descr="In my family, which is home to three generations of RIF"/>
          <p:cNvPicPr>
            <a:picLocks noChangeAspect="1" noChangeArrowheads="1"/>
          </p:cNvPicPr>
          <p:nvPr/>
        </p:nvPicPr>
        <p:blipFill>
          <a:blip r:link="rId3">
            <a:extLst>
              <a:ext uri="{28A0092B-C50C-407E-A947-70E740481C1C}">
                <a14:useLocalDpi xmlns:a14="http://schemas.microsoft.com/office/drawing/2010/main" val="0"/>
              </a:ext>
            </a:extLst>
          </a:blip>
          <a:srcRect/>
          <a:stretch>
            <a:fillRect/>
          </a:stretch>
        </p:blipFill>
        <p:spPr bwMode="auto">
          <a:xfrm>
            <a:off x="152400" y="2514600"/>
            <a:ext cx="3691760" cy="2242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962400" y="1353112"/>
            <a:ext cx="4947618" cy="4801314"/>
          </a:xfrm>
          <a:prstGeom prst="rect">
            <a:avLst/>
          </a:prstGeom>
          <a:noFill/>
        </p:spPr>
        <p:txBody>
          <a:bodyPr wrap="square" rtlCol="0">
            <a:spAutoFit/>
          </a:bodyPr>
          <a:lstStyle/>
          <a:p>
            <a:r>
              <a:rPr lang="en-US" dirty="0" smtClean="0">
                <a:solidFill>
                  <a:srgbClr val="0070C0"/>
                </a:solidFill>
              </a:rPr>
              <a:t>“Twenty years </a:t>
            </a:r>
            <a:r>
              <a:rPr lang="en-US" dirty="0">
                <a:solidFill>
                  <a:srgbClr val="0070C0"/>
                </a:solidFill>
              </a:rPr>
              <a:t>ago, my mother asked me to help her get books into the hands of kids in need. As a teacher, I understood all too well the value of books and the importance of giving back. </a:t>
            </a:r>
            <a:endParaRPr lang="en-US" dirty="0" smtClean="0">
              <a:solidFill>
                <a:srgbClr val="0070C0"/>
              </a:solidFill>
            </a:endParaRPr>
          </a:p>
          <a:p>
            <a:endParaRPr lang="en-US" dirty="0">
              <a:solidFill>
                <a:srgbClr val="0070C0"/>
              </a:solidFill>
            </a:endParaRPr>
          </a:p>
          <a:p>
            <a:r>
              <a:rPr lang="en-US" dirty="0" smtClean="0">
                <a:solidFill>
                  <a:srgbClr val="0070C0"/>
                </a:solidFill>
              </a:rPr>
              <a:t>Today</a:t>
            </a:r>
            <a:r>
              <a:rPr lang="en-US" dirty="0">
                <a:solidFill>
                  <a:srgbClr val="0070C0"/>
                </a:solidFill>
              </a:rPr>
              <a:t>, I serve as co-president of RIF of Northern Virginia and my mother, now 88 years young, still sits on our board. My two grown daughters have also joined the RIF family as we all work side by side to ensure that less-fortunate children have the opportunity to choose new books to call their own</a:t>
            </a:r>
            <a:r>
              <a:rPr lang="en-US" dirty="0" smtClean="0">
                <a:solidFill>
                  <a:srgbClr val="0070C0"/>
                </a:solidFill>
              </a:rPr>
              <a:t>.</a:t>
            </a:r>
          </a:p>
          <a:p>
            <a:r>
              <a:rPr lang="en-US" dirty="0" smtClean="0">
                <a:solidFill>
                  <a:srgbClr val="0070C0"/>
                </a:solidFill>
              </a:rPr>
              <a:t> </a:t>
            </a:r>
            <a:endParaRPr lang="en-US" dirty="0">
              <a:solidFill>
                <a:srgbClr val="0070C0"/>
              </a:solidFill>
            </a:endParaRPr>
          </a:p>
          <a:p>
            <a:r>
              <a:rPr lang="en-US" dirty="0">
                <a:solidFill>
                  <a:srgbClr val="0070C0"/>
                </a:solidFill>
              </a:rPr>
              <a:t>At a recent RIF book event, </a:t>
            </a:r>
            <a:r>
              <a:rPr lang="en-US" dirty="0" smtClean="0">
                <a:solidFill>
                  <a:srgbClr val="0070C0"/>
                </a:solidFill>
              </a:rPr>
              <a:t>a young </a:t>
            </a:r>
            <a:r>
              <a:rPr lang="en-US" dirty="0">
                <a:solidFill>
                  <a:srgbClr val="0070C0"/>
                </a:solidFill>
              </a:rPr>
              <a:t>girl asked if I’d sign her RIF book. Before I knew it, other children ran to get behind her in line. After I explained that I wasn’t the author, the young girl said, </a:t>
            </a:r>
            <a:r>
              <a:rPr lang="en-US" b="1" dirty="0">
                <a:solidFill>
                  <a:srgbClr val="0070C0"/>
                </a:solidFill>
              </a:rPr>
              <a:t>“But you’re the one who gives us books</a:t>
            </a:r>
            <a:r>
              <a:rPr lang="en-US" b="1" dirty="0" smtClean="0">
                <a:solidFill>
                  <a:srgbClr val="0070C0"/>
                </a:solidFill>
              </a:rPr>
              <a:t>.”</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95375" algn="ctr">
              <a:lnSpc>
                <a:spcPct val="100000"/>
              </a:lnSpc>
            </a:pPr>
            <a:r>
              <a:rPr lang="en-US" spc="35" dirty="0" smtClean="0"/>
              <a:t>RIF Makes a Difference</a:t>
            </a:r>
            <a:endParaRPr spc="-10" dirty="0"/>
          </a:p>
        </p:txBody>
      </p:sp>
      <p:sp>
        <p:nvSpPr>
          <p:cNvPr id="3" name="object 3"/>
          <p:cNvSpPr txBox="1"/>
          <p:nvPr/>
        </p:nvSpPr>
        <p:spPr>
          <a:xfrm>
            <a:off x="304800" y="1901254"/>
            <a:ext cx="5562600" cy="553998"/>
          </a:xfrm>
          <a:prstGeom prst="rect">
            <a:avLst/>
          </a:prstGeom>
        </p:spPr>
        <p:txBody>
          <a:bodyPr vert="horz" wrap="square" lIns="0" tIns="0" rIns="0" bIns="0" rtlCol="0">
            <a:spAutoFit/>
          </a:bodyPr>
          <a:lstStyle/>
          <a:p>
            <a:pPr marL="355600" marR="5080" indent="-342900">
              <a:lnSpc>
                <a:spcPct val="100000"/>
              </a:lnSpc>
              <a:buChar char="•"/>
              <a:tabLst>
                <a:tab pos="355600" algn="l"/>
              </a:tabLst>
            </a:pPr>
            <a:endParaRPr lang="en-US" dirty="0" smtClean="0">
              <a:latin typeface="Arial" charset="0"/>
              <a:ea typeface="Arial" charset="0"/>
              <a:cs typeface="Arial" charset="0"/>
            </a:endParaRPr>
          </a:p>
          <a:p>
            <a:pPr marL="355600" marR="5080" indent="-342900">
              <a:lnSpc>
                <a:spcPct val="100000"/>
              </a:lnSpc>
              <a:buChar char="•"/>
              <a:tabLst>
                <a:tab pos="355600" algn="l"/>
              </a:tabLst>
            </a:pPr>
            <a:endParaRPr dirty="0">
              <a:latin typeface="Arial" charset="0"/>
              <a:ea typeface="Arial" charset="0"/>
              <a:cs typeface="Arial" charset="0"/>
            </a:endParaRPr>
          </a:p>
        </p:txBody>
      </p:sp>
      <p:sp>
        <p:nvSpPr>
          <p:cNvPr id="6" name="TextBox 5"/>
          <p:cNvSpPr txBox="1"/>
          <p:nvPr/>
        </p:nvSpPr>
        <p:spPr>
          <a:xfrm>
            <a:off x="3086100" y="1600200"/>
            <a:ext cx="5788606" cy="4247317"/>
          </a:xfrm>
          <a:prstGeom prst="rect">
            <a:avLst/>
          </a:prstGeom>
          <a:noFill/>
        </p:spPr>
        <p:txBody>
          <a:bodyPr wrap="square" rtlCol="0">
            <a:spAutoFit/>
          </a:bodyPr>
          <a:lstStyle/>
          <a:p>
            <a:r>
              <a:rPr lang="en-US" dirty="0">
                <a:solidFill>
                  <a:srgbClr val="0070C0"/>
                </a:solidFill>
              </a:rPr>
              <a:t>While packing to move, </a:t>
            </a:r>
            <a:r>
              <a:rPr lang="en-US" dirty="0" err="1">
                <a:solidFill>
                  <a:srgbClr val="0070C0"/>
                </a:solidFill>
              </a:rPr>
              <a:t>Ketan</a:t>
            </a:r>
            <a:r>
              <a:rPr lang="en-US" dirty="0">
                <a:solidFill>
                  <a:srgbClr val="0070C0"/>
                </a:solidFill>
              </a:rPr>
              <a:t> found a well-read copy of The Forgotten Door by Alexander Key among the stacks of books on his floor. He </a:t>
            </a:r>
            <a:r>
              <a:rPr lang="en-US" dirty="0" smtClean="0">
                <a:solidFill>
                  <a:srgbClr val="0070C0"/>
                </a:solidFill>
              </a:rPr>
              <a:t>opened </a:t>
            </a:r>
            <a:r>
              <a:rPr lang="en-US" dirty="0">
                <a:solidFill>
                  <a:srgbClr val="0070C0"/>
                </a:solidFill>
              </a:rPr>
              <a:t>the book to show </a:t>
            </a:r>
            <a:r>
              <a:rPr lang="en-US" dirty="0" smtClean="0">
                <a:solidFill>
                  <a:srgbClr val="0070C0"/>
                </a:solidFill>
              </a:rPr>
              <a:t>his wife a note </a:t>
            </a:r>
            <a:r>
              <a:rPr lang="en-US" dirty="0">
                <a:solidFill>
                  <a:srgbClr val="0070C0"/>
                </a:solidFill>
              </a:rPr>
              <a:t>his 6th grade teacher, Mrs. Limbaugh, had written in it for him</a:t>
            </a:r>
            <a:r>
              <a:rPr lang="en-US" dirty="0" smtClean="0">
                <a:solidFill>
                  <a:srgbClr val="0070C0"/>
                </a:solidFill>
              </a:rPr>
              <a:t>.</a:t>
            </a:r>
          </a:p>
          <a:p>
            <a:endParaRPr lang="en-US" dirty="0">
              <a:solidFill>
                <a:srgbClr val="0070C0"/>
              </a:solidFill>
            </a:endParaRPr>
          </a:p>
          <a:p>
            <a:r>
              <a:rPr lang="en-US" dirty="0" err="1" smtClean="0">
                <a:solidFill>
                  <a:srgbClr val="0070C0"/>
                </a:solidFill>
              </a:rPr>
              <a:t>Ketan</a:t>
            </a:r>
            <a:r>
              <a:rPr lang="en-US" dirty="0" smtClean="0">
                <a:solidFill>
                  <a:srgbClr val="0070C0"/>
                </a:solidFill>
              </a:rPr>
              <a:t> </a:t>
            </a:r>
            <a:r>
              <a:rPr lang="en-US" dirty="0">
                <a:solidFill>
                  <a:srgbClr val="0070C0"/>
                </a:solidFill>
              </a:rPr>
              <a:t>is now an Electrical Engineer with a master's degree from MIT but when Mrs. Limbaugh wrote that note, he was just a student in Missouri receiving a new book from Reading Is Fundamental. </a:t>
            </a:r>
            <a:endParaRPr lang="en-US" dirty="0" smtClean="0">
              <a:solidFill>
                <a:srgbClr val="0070C0"/>
              </a:solidFill>
            </a:endParaRPr>
          </a:p>
          <a:p>
            <a:endParaRPr lang="en-US" dirty="0">
              <a:solidFill>
                <a:srgbClr val="0070C0"/>
              </a:solidFill>
            </a:endParaRPr>
          </a:p>
          <a:p>
            <a:r>
              <a:rPr lang="en-US" dirty="0" smtClean="0">
                <a:solidFill>
                  <a:srgbClr val="0070C0"/>
                </a:solidFill>
              </a:rPr>
              <a:t>Why </a:t>
            </a:r>
            <a:r>
              <a:rPr lang="en-US" dirty="0">
                <a:solidFill>
                  <a:srgbClr val="0070C0"/>
                </a:solidFill>
              </a:rPr>
              <a:t>did </a:t>
            </a:r>
            <a:r>
              <a:rPr lang="en-US" dirty="0" smtClean="0">
                <a:solidFill>
                  <a:srgbClr val="0070C0"/>
                </a:solidFill>
              </a:rPr>
              <a:t>he </a:t>
            </a:r>
            <a:r>
              <a:rPr lang="en-US" dirty="0">
                <a:solidFill>
                  <a:srgbClr val="0070C0"/>
                </a:solidFill>
              </a:rPr>
              <a:t>decide to keep </a:t>
            </a:r>
            <a:r>
              <a:rPr lang="en-US" dirty="0" smtClean="0">
                <a:solidFill>
                  <a:srgbClr val="0070C0"/>
                </a:solidFill>
              </a:rPr>
              <a:t>it these past 29 years? </a:t>
            </a:r>
            <a:r>
              <a:rPr lang="en-US" dirty="0">
                <a:solidFill>
                  <a:srgbClr val="0070C0"/>
                </a:solidFill>
              </a:rPr>
              <a:t>Because it was his. </a:t>
            </a:r>
            <a:r>
              <a:rPr lang="en-US" dirty="0" smtClean="0">
                <a:solidFill>
                  <a:srgbClr val="0070C0"/>
                </a:solidFill>
              </a:rPr>
              <a:t>It was </a:t>
            </a:r>
            <a:r>
              <a:rPr lang="en-US" dirty="0">
                <a:solidFill>
                  <a:srgbClr val="0070C0"/>
                </a:solidFill>
              </a:rPr>
              <a:t>one of the first books </a:t>
            </a:r>
            <a:r>
              <a:rPr lang="en-US" dirty="0" err="1">
                <a:solidFill>
                  <a:srgbClr val="0070C0"/>
                </a:solidFill>
              </a:rPr>
              <a:t>Ketan</a:t>
            </a:r>
            <a:r>
              <a:rPr lang="en-US" dirty="0">
                <a:solidFill>
                  <a:srgbClr val="0070C0"/>
                </a:solidFill>
              </a:rPr>
              <a:t> actually owned rather than borrowed from the library. </a:t>
            </a:r>
            <a:r>
              <a:rPr lang="en-US" dirty="0" smtClean="0">
                <a:solidFill>
                  <a:srgbClr val="0070C0"/>
                </a:solidFill>
              </a:rPr>
              <a:t>“</a:t>
            </a:r>
            <a:r>
              <a:rPr lang="en-US" dirty="0">
                <a:solidFill>
                  <a:srgbClr val="0070C0"/>
                </a:solidFill>
              </a:rPr>
              <a:t>We </a:t>
            </a:r>
            <a:r>
              <a:rPr lang="en-US" dirty="0" smtClean="0">
                <a:solidFill>
                  <a:srgbClr val="0070C0"/>
                </a:solidFill>
              </a:rPr>
              <a:t>came from a </a:t>
            </a:r>
            <a:r>
              <a:rPr lang="en-US" dirty="0">
                <a:solidFill>
                  <a:srgbClr val="0070C0"/>
                </a:solidFill>
              </a:rPr>
              <a:t>less fortunate </a:t>
            </a:r>
            <a:r>
              <a:rPr lang="en-US" dirty="0" smtClean="0">
                <a:solidFill>
                  <a:srgbClr val="0070C0"/>
                </a:solidFill>
              </a:rPr>
              <a:t>background </a:t>
            </a:r>
            <a:r>
              <a:rPr lang="en-US" dirty="0">
                <a:solidFill>
                  <a:srgbClr val="0070C0"/>
                </a:solidFill>
              </a:rPr>
              <a:t>and </a:t>
            </a:r>
            <a:r>
              <a:rPr lang="en-US" b="1" dirty="0">
                <a:solidFill>
                  <a:srgbClr val="0070C0"/>
                </a:solidFill>
              </a:rPr>
              <a:t>RIF opened the door to a whole new world of reading for </a:t>
            </a:r>
            <a:r>
              <a:rPr lang="en-US" b="1" dirty="0" smtClean="0">
                <a:solidFill>
                  <a:srgbClr val="0070C0"/>
                </a:solidFill>
              </a:rPr>
              <a:t>me.”</a:t>
            </a:r>
            <a:endParaRPr lang="en-US" dirty="0">
              <a:solidFill>
                <a:srgbClr val="0070C0"/>
              </a:solidFill>
              <a:effectLs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012" y="2266579"/>
            <a:ext cx="2060188" cy="3032546"/>
          </a:xfrm>
          <a:prstGeom prst="rect">
            <a:avLst/>
          </a:prstGeom>
        </p:spPr>
      </p:pic>
    </p:spTree>
    <p:extLst>
      <p:ext uri="{BB962C8B-B14F-4D97-AF65-F5344CB8AC3E}">
        <p14:creationId xmlns:p14="http://schemas.microsoft.com/office/powerpoint/2010/main" val="20994122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095375" algn="ctr">
              <a:lnSpc>
                <a:spcPct val="100000"/>
              </a:lnSpc>
            </a:pPr>
            <a:r>
              <a:rPr lang="en-US" spc="35" dirty="0" err="1" smtClean="0"/>
              <a:t>Kappas</a:t>
            </a:r>
            <a:r>
              <a:rPr lang="en-US" spc="35" dirty="0" smtClean="0"/>
              <a:t> Makes a Difference</a:t>
            </a:r>
            <a:endParaRPr spc="-10" dirty="0"/>
          </a:p>
        </p:txBody>
      </p:sp>
      <p:sp>
        <p:nvSpPr>
          <p:cNvPr id="3" name="object 3"/>
          <p:cNvSpPr txBox="1"/>
          <p:nvPr/>
        </p:nvSpPr>
        <p:spPr>
          <a:xfrm>
            <a:off x="304800" y="1901254"/>
            <a:ext cx="5562600" cy="553998"/>
          </a:xfrm>
          <a:prstGeom prst="rect">
            <a:avLst/>
          </a:prstGeom>
        </p:spPr>
        <p:txBody>
          <a:bodyPr vert="horz" wrap="square" lIns="0" tIns="0" rIns="0" bIns="0" rtlCol="0">
            <a:spAutoFit/>
          </a:bodyPr>
          <a:lstStyle/>
          <a:p>
            <a:pPr marL="355600" marR="5080" indent="-342900">
              <a:lnSpc>
                <a:spcPct val="100000"/>
              </a:lnSpc>
              <a:buChar char="•"/>
              <a:tabLst>
                <a:tab pos="355600" algn="l"/>
              </a:tabLst>
            </a:pPr>
            <a:endParaRPr lang="en-US" dirty="0" smtClean="0">
              <a:latin typeface="Arial" charset="0"/>
              <a:ea typeface="Arial" charset="0"/>
              <a:cs typeface="Arial" charset="0"/>
            </a:endParaRPr>
          </a:p>
          <a:p>
            <a:pPr marL="355600" marR="5080" indent="-342900">
              <a:lnSpc>
                <a:spcPct val="100000"/>
              </a:lnSpc>
              <a:buChar char="•"/>
              <a:tabLst>
                <a:tab pos="355600" algn="l"/>
              </a:tabLst>
            </a:pPr>
            <a:endParaRPr dirty="0">
              <a:latin typeface="Arial" charset="0"/>
              <a:ea typeface="Arial" charset="0"/>
              <a:cs typeface="Arial" charset="0"/>
            </a:endParaRPr>
          </a:p>
        </p:txBody>
      </p:sp>
      <p:sp>
        <p:nvSpPr>
          <p:cNvPr id="6" name="TextBox 5"/>
          <p:cNvSpPr txBox="1"/>
          <p:nvPr/>
        </p:nvSpPr>
        <p:spPr>
          <a:xfrm>
            <a:off x="1600199" y="2206475"/>
            <a:ext cx="5943600" cy="646331"/>
          </a:xfrm>
          <a:prstGeom prst="rect">
            <a:avLst/>
          </a:prstGeom>
          <a:noFill/>
        </p:spPr>
        <p:txBody>
          <a:bodyPr wrap="square" rtlCol="0">
            <a:spAutoFit/>
          </a:bodyPr>
          <a:lstStyle/>
          <a:p>
            <a:endParaRPr lang="en-US" dirty="0" smtClean="0"/>
          </a:p>
          <a:p>
            <a:endParaRPr lang="en-US" dirty="0">
              <a:effectLst/>
            </a:endParaRPr>
          </a:p>
        </p:txBody>
      </p:sp>
      <p:sp>
        <p:nvSpPr>
          <p:cNvPr id="4" name="TextBox 3"/>
          <p:cNvSpPr txBox="1"/>
          <p:nvPr/>
        </p:nvSpPr>
        <p:spPr>
          <a:xfrm>
            <a:off x="1586088" y="2566329"/>
            <a:ext cx="5943600" cy="1200329"/>
          </a:xfrm>
          <a:prstGeom prst="rect">
            <a:avLst/>
          </a:prstGeom>
          <a:noFill/>
        </p:spPr>
        <p:txBody>
          <a:bodyPr wrap="square" rtlCol="0">
            <a:spAutoFit/>
          </a:bodyPr>
          <a:lstStyle/>
          <a:p>
            <a:r>
              <a:rPr lang="en-US" i="1" dirty="0" smtClean="0">
                <a:solidFill>
                  <a:srgbClr val="0070C0"/>
                </a:solidFill>
              </a:rPr>
              <a:t>Use this slide to showcase your local impact with RIF- whether a Reading Is Key event or local fundraising event for RIF, share a few highlights and a photo to shine a spotlight on how your chapter makes difference!</a:t>
            </a:r>
            <a:endParaRPr lang="en-US" i="1" dirty="0">
              <a:solidFill>
                <a:srgbClr val="0070C0"/>
              </a:solidFill>
            </a:endParaRPr>
          </a:p>
        </p:txBody>
      </p:sp>
    </p:spTree>
    <p:extLst>
      <p:ext uri="{BB962C8B-B14F-4D97-AF65-F5344CB8AC3E}">
        <p14:creationId xmlns:p14="http://schemas.microsoft.com/office/powerpoint/2010/main" val="4290980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990600" y="3352800"/>
            <a:ext cx="8305800" cy="2862322"/>
          </a:xfrm>
          <a:prstGeom prst="rect">
            <a:avLst/>
          </a:prstGeom>
          <a:noFill/>
        </p:spPr>
        <p:txBody>
          <a:bodyPr wrap="square" rtlCol="0">
            <a:spAutoFit/>
          </a:bodyPr>
          <a:lstStyle/>
          <a:p>
            <a:pPr marL="285750" indent="-285750">
              <a:buFont typeface="Arial" charset="0"/>
              <a:buChar char="•"/>
            </a:pPr>
            <a:endParaRPr lang="en-US" sz="2000" dirty="0">
              <a:solidFill>
                <a:srgbClr val="0070C0"/>
              </a:solidFill>
            </a:endParaRPr>
          </a:p>
          <a:p>
            <a:r>
              <a:rPr lang="en-US" sz="2000" dirty="0" smtClean="0">
                <a:solidFill>
                  <a:srgbClr val="0070C0"/>
                </a:solidFill>
              </a:rPr>
              <a:t>For additional information, please visit RIF’s website at </a:t>
            </a:r>
            <a:r>
              <a:rPr lang="en-US" sz="2000" dirty="0" err="1" smtClean="0">
                <a:solidFill>
                  <a:srgbClr val="0070C0"/>
                </a:solidFill>
              </a:rPr>
              <a:t>www.rif.org</a:t>
            </a:r>
            <a:r>
              <a:rPr lang="en-US" sz="2000" dirty="0" smtClean="0">
                <a:solidFill>
                  <a:srgbClr val="0070C0"/>
                </a:solidFill>
              </a:rPr>
              <a:t>.</a:t>
            </a:r>
            <a:endParaRPr lang="en-US" sz="2000" dirty="0" smtClean="0">
              <a:solidFill>
                <a:srgbClr val="0070C0"/>
              </a:solidFill>
            </a:endParaRPr>
          </a:p>
          <a:p>
            <a:endParaRPr lang="en-US" sz="2000" dirty="0" smtClean="0">
              <a:solidFill>
                <a:srgbClr val="0070C0"/>
              </a:solidFill>
            </a:endParaRPr>
          </a:p>
          <a:p>
            <a:endParaRPr lang="en-US" sz="2000" dirty="0">
              <a:solidFill>
                <a:srgbClr val="0070C0"/>
              </a:solidFill>
            </a:endParaRPr>
          </a:p>
          <a:p>
            <a:r>
              <a:rPr lang="en-US" sz="2000" dirty="0" smtClean="0">
                <a:solidFill>
                  <a:srgbClr val="0070C0"/>
                </a:solidFill>
              </a:rPr>
              <a:t>And, check out RIF on social media</a:t>
            </a:r>
          </a:p>
          <a:p>
            <a:endParaRPr lang="en-US" sz="2000" dirty="0">
              <a:solidFill>
                <a:srgbClr val="0070C0"/>
              </a:solidFill>
            </a:endParaRPr>
          </a:p>
          <a:p>
            <a:endParaRPr lang="en-US" sz="2000" dirty="0" smtClean="0">
              <a:solidFill>
                <a:srgbClr val="0070C0"/>
              </a:solidFill>
            </a:endParaRPr>
          </a:p>
          <a:p>
            <a:endParaRPr lang="en-US" sz="2000" dirty="0" smtClean="0">
              <a:solidFill>
                <a:srgbClr val="0070C0"/>
              </a:solidFill>
            </a:endParaRPr>
          </a:p>
          <a:p>
            <a:endParaRPr lang="en-US" sz="2000" dirty="0">
              <a:solidFill>
                <a:srgbClr val="0070C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3660" y="762000"/>
            <a:ext cx="3840480" cy="2133600"/>
          </a:xfrm>
          <a:prstGeom prst="rect">
            <a:avLst/>
          </a:prstGeom>
        </p:spPr>
      </p:pic>
      <p:pic>
        <p:nvPicPr>
          <p:cNvPr id="1030" name="Picture 6" descr="http://writers.academy/wp-content/uploads/sites/8/social-media-butto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4522023"/>
            <a:ext cx="2085078" cy="5238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1079</TotalTime>
  <Words>678</Words>
  <Application>Microsoft Macintosh PowerPoint</Application>
  <PresentationFormat>On-screen Show (4:3)</PresentationFormat>
  <Paragraphs>50</Paragraphs>
  <Slides>11</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 Black</vt:lpstr>
      <vt:lpstr>Calibri</vt:lpstr>
      <vt:lpstr>Arial</vt:lpstr>
      <vt:lpstr>Office Theme</vt:lpstr>
      <vt:lpstr>Reading Is Fundamental</vt:lpstr>
      <vt:lpstr>RIF HISTORY</vt:lpstr>
      <vt:lpstr>WHO WE ARE</vt:lpstr>
      <vt:lpstr>PowerPoint Presentation</vt:lpstr>
      <vt:lpstr>PowerPoint Presentation</vt:lpstr>
      <vt:lpstr>PowerPoint Presentation</vt:lpstr>
      <vt:lpstr>RIF Makes a Difference</vt:lpstr>
      <vt:lpstr>RIF Makes a Difference</vt:lpstr>
      <vt:lpstr>RIF Makes a Difference</vt:lpstr>
      <vt:lpstr>Kappas Makes a Difference</vt:lpstr>
      <vt:lpstr>PowerPoint Presentation</vt:lpstr>
    </vt:vector>
  </TitlesOfParts>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Ross Brenneman</dc:creator>
  <cp:lastModifiedBy>Moone, Chad</cp:lastModifiedBy>
  <cp:revision>193</cp:revision>
  <cp:lastPrinted>2016-12-08T20:42:24Z</cp:lastPrinted>
  <dcterms:created xsi:type="dcterms:W3CDTF">2015-12-28T17:19:42Z</dcterms:created>
  <dcterms:modified xsi:type="dcterms:W3CDTF">2017-09-07T15:29:53Z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2015-11-04T00:00:00Z</vt:filetime>
  </property>
  <property fmtid="{D5CDD505-2E9C-101B-9397-08002B2CF9AE}" pid="3" name="Creator">
    <vt:lpwstr>Microsoft® Office PowerPoint® 2007</vt:lpwstr>
  </property>
  <property fmtid="{D5CDD505-2E9C-101B-9397-08002B2CF9AE}" pid="4" name="LastSaved">
    <vt:filetime>2015-12-28T00:00:00Z</vt:filetime>
  </property>
</Properties>
</file>